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6"/>
  </p:notesMasterIdLst>
  <p:sldIdLst>
    <p:sldId id="256" r:id="rId2"/>
    <p:sldId id="272" r:id="rId3"/>
    <p:sldId id="270" r:id="rId4"/>
    <p:sldId id="258" r:id="rId5"/>
    <p:sldId id="271" r:id="rId6"/>
    <p:sldId id="259" r:id="rId7"/>
    <p:sldId id="260" r:id="rId8"/>
    <p:sldId id="261" r:id="rId9"/>
    <p:sldId id="269" r:id="rId10"/>
    <p:sldId id="267" r:id="rId11"/>
    <p:sldId id="263" r:id="rId12"/>
    <p:sldId id="264" r:id="rId13"/>
    <p:sldId id="265" r:id="rId14"/>
    <p:sldId id="268" r:id="rId15"/>
  </p:sldIdLst>
  <p:sldSz cx="9144000" cy="6858000" type="screen4x3"/>
  <p:notesSz cx="6858000" cy="9144000"/>
  <p:embeddedFontLst>
    <p:embeddedFont>
      <p:font typeface="SutonnyMJ" pitchFamily="2" charset="0"/>
      <p:regular r:id="rId17"/>
      <p:bold r:id="rId18"/>
      <p:italic r:id="rId19"/>
      <p:boldItalic r:id="rId20"/>
    </p:embeddedFont>
    <p:embeddedFont>
      <p:font typeface="Algerian" pitchFamily="82" charset="0"/>
      <p:regular r:id="rId21"/>
    </p:embeddedFont>
    <p:embeddedFont>
      <p:font typeface="Cambria Math" pitchFamily="18" charset="0"/>
      <p:regular r:id="rId22"/>
    </p:embeddedFont>
    <p:embeddedFont>
      <p:font typeface="Shonar Bangla" pitchFamily="34" charset="0"/>
      <p:regular r:id="rId23"/>
      <p:bold r:id="rId24"/>
    </p:embeddedFont>
    <p:embeddedFont>
      <p:font typeface="NikoshBAN" pitchFamily="2" charset="0"/>
      <p:regular r:id="rId25"/>
    </p:embeddedFont>
    <p:embeddedFont>
      <p:font typeface="Segoe UI Symbol" pitchFamily="34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90" autoAdjust="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CA4FE-2CF8-45BD-B33E-2C439F81040F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8EC0B-7F11-46FD-86EC-3FFAF8998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EC0B-7F11-46FD-86EC-3FFAF89989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EC0B-7F11-46FD-86EC-3FFAF89989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3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EC0B-7F11-46FD-86EC-3FFAF89989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EC0B-7F11-46FD-86EC-3FFAF89989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8EC0B-7F11-46FD-86EC-3FFAF89989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0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7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7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9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7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5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419600" cy="1066800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Segoe UI Symbol" pitchFamily="34" charset="0"/>
                <a:cs typeface="NikoshBAN" pitchFamily="2" charset="0"/>
              </a:rPr>
              <a:t>স্বাগতম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Segoe UI Symbol" pitchFamily="34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96200" cy="529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bn-BD" sz="2400" dirty="0" smtClean="0"/>
              </a:p>
              <a:p>
                <a:pPr marL="0" indent="0">
                  <a:buNone/>
                </a:pPr>
                <a:r>
                  <a:rPr lang="as-IN" sz="2400" dirty="0" smtClean="0">
                    <a:solidFill>
                      <a:srgbClr val="FF0000"/>
                    </a:solidFill>
                  </a:rPr>
                  <a:t>২</a:t>
                </a:r>
                <a:r>
                  <a:rPr lang="as-IN" sz="2400" dirty="0">
                    <a:solidFill>
                      <a:srgbClr val="FF0000"/>
                    </a:solidFill>
                  </a:rPr>
                  <a:t>।যদি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a+b</a:t>
                </a:r>
                <a:r>
                  <a:rPr lang="en-US" sz="2400" dirty="0">
                    <a:solidFill>
                      <a:srgbClr val="FF0000"/>
                    </a:solidFill>
                  </a:rPr>
                  <a:t>=√7 </a:t>
                </a:r>
                <a:r>
                  <a:rPr lang="as-IN" sz="2400" dirty="0">
                    <a:solidFill>
                      <a:srgbClr val="FF0000"/>
                    </a:solidFill>
                  </a:rPr>
                  <a:t>এবং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a-b=√5 </a:t>
                </a:r>
                <a:r>
                  <a:rPr lang="as-IN" sz="2400" dirty="0">
                    <a:solidFill>
                      <a:srgbClr val="FF0000"/>
                    </a:solidFill>
                  </a:rPr>
                  <a:t>হলে প্রমান কর যে, </a:t>
                </a:r>
              </a:p>
              <a:p>
                <a:pPr marL="0" indent="0">
                  <a:buNone/>
                </a:pPr>
                <a:r>
                  <a:rPr lang="as-IN" sz="2400" dirty="0">
                    <a:solidFill>
                      <a:srgbClr val="FF0000"/>
                    </a:solidFill>
                  </a:rPr>
                  <a:t>8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ab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sz="2400" dirty="0">
                    <a:solidFill>
                      <a:srgbClr val="FF0000"/>
                    </a:solidFill>
                  </a:rPr>
                  <a:t>24.</a:t>
                </a:r>
              </a:p>
              <a:p>
                <a:pPr marL="0" indent="0">
                  <a:buNone/>
                </a:pPr>
                <a:r>
                  <a:rPr lang="as-IN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সমাধানঃ</a:t>
                </a:r>
              </a:p>
              <a:p>
                <a:pPr marL="0" indent="0">
                  <a:buNone/>
                </a:pPr>
                <a:r>
                  <a:rPr lang="as-IN" sz="2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দেওয়া আছে,  </a:t>
                </a:r>
                <a:r>
                  <a:rPr lang="en-US" sz="24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a+b</a:t>
                </a:r>
                <a:r>
                  <a:rPr lang="en-US" sz="2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=√7 </a:t>
                </a:r>
                <a:r>
                  <a:rPr lang="as-IN" sz="2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এবং </a:t>
                </a:r>
                <a:r>
                  <a:rPr lang="en-US" sz="2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a-b=√5</a:t>
                </a:r>
              </a:p>
              <a:p>
                <a:pPr marL="0" indent="0">
                  <a:buNone/>
                </a:pPr>
                <a:r>
                  <a:rPr lang="as-IN" sz="24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এখন, বামপক্ষ</a:t>
                </a:r>
                <a:r>
                  <a:rPr lang="as-IN" sz="2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=</a:t>
                </a:r>
                <a:r>
                  <a:rPr lang="en-US" sz="2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 8 </a:t>
                </a:r>
                <a:r>
                  <a:rPr lang="en-US" sz="2400" b="1" dirty="0" err="1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ab</a:t>
                </a:r>
                <a:r>
                  <a:rPr lang="en-US" sz="2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cap="all" dirty="0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cap="all" dirty="0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1" i="1" cap="all" dirty="0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)                        </a:t>
                </a:r>
                <a:endParaRPr lang="bn-BD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FF0000"/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</a:rPr>
                  <a:t>= (4.2) </a:t>
                </a:r>
                <a:r>
                  <a:rPr lang="en-US" sz="2400" b="1" dirty="0" err="1" smtClean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FF0000"/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</a:rPr>
                  <a:t>ab</a:t>
                </a:r>
                <a:r>
                  <a:rPr lang="en-US" sz="2400" b="1" dirty="0" smtClean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FF0000"/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n w="31550" cmpd="sng">
                              <a:gradFill>
                                <a:gsLst>
                                  <a:gs pos="70000">
                                    <a:schemeClr val="accent6">
                                      <a:shade val="50000"/>
                                      <a:satMod val="190000"/>
                                    </a:schemeClr>
                                  </a:gs>
                                  <a:gs pos="0">
                                    <a:schemeClr val="accent6">
                                      <a:tint val="77000"/>
                                      <a:satMod val="180000"/>
                                    </a:schemeClr>
                                  </a:gs>
                                </a:gsLst>
                                <a:lin ang="5400000"/>
                              </a:gra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50800" dist="40000" dir="5400000" algn="tl" rotWithShape="0">
                                <a:srgbClr val="000000">
                                  <a:shade val="5000"/>
                                  <a:satMod val="120000"/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 w="31550" cmpd="sng">
                              <a:gradFill>
                                <a:gsLst>
                                  <a:gs pos="70000">
                                    <a:schemeClr val="accent6">
                                      <a:shade val="50000"/>
                                      <a:satMod val="190000"/>
                                    </a:schemeClr>
                                  </a:gs>
                                  <a:gs pos="0">
                                    <a:schemeClr val="accent6">
                                      <a:tint val="77000"/>
                                      <a:satMod val="180000"/>
                                    </a:schemeClr>
                                  </a:gs>
                                </a:gsLst>
                                <a:lin ang="5400000"/>
                              </a:gra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50800" dist="40000" dir="5400000" algn="tl" rotWithShape="0">
                                <a:srgbClr val="000000">
                                  <a:shade val="5000"/>
                                  <a:satMod val="120000"/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ln w="31550" cmpd="sng">
                              <a:gradFill>
                                <a:gsLst>
                                  <a:gs pos="70000">
                                    <a:schemeClr val="accent6">
                                      <a:shade val="50000"/>
                                      <a:satMod val="190000"/>
                                    </a:schemeClr>
                                  </a:gs>
                                  <a:gs pos="0">
                                    <a:schemeClr val="accent6">
                                      <a:tint val="77000"/>
                                      <a:satMod val="180000"/>
                                    </a:schemeClr>
                                  </a:gs>
                                </a:gsLst>
                                <a:lin ang="5400000"/>
                              </a:gra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50800" dist="40000" dir="5400000" algn="tl" rotWithShape="0">
                                <a:srgbClr val="000000">
                                  <a:shade val="5000"/>
                                  <a:satMod val="120000"/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ln w="31550" cmpd="sng">
                              <a:gradFill>
                                <a:gsLst>
                                  <a:gs pos="70000">
                                    <a:schemeClr val="accent6">
                                      <a:shade val="50000"/>
                                      <a:satMod val="190000"/>
                                    </a:schemeClr>
                                  </a:gs>
                                  <a:gs pos="0">
                                    <a:schemeClr val="accent6">
                                      <a:tint val="77000"/>
                                      <a:satMod val="180000"/>
                                    </a:schemeClr>
                                  </a:gs>
                                </a:gsLst>
                                <a:lin ang="5400000"/>
                              </a:gra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50800" dist="40000" dir="5400000" algn="tl" rotWithShape="0">
                                <a:srgbClr val="000000">
                                  <a:shade val="5000"/>
                                  <a:satMod val="120000"/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 w="31550" cmpd="sng">
                              <a:gradFill>
                                <a:gsLst>
                                  <a:gs pos="70000">
                                    <a:schemeClr val="accent6">
                                      <a:shade val="50000"/>
                                      <a:satMod val="190000"/>
                                    </a:schemeClr>
                                  </a:gs>
                                  <a:gs pos="0">
                                    <a:schemeClr val="accent6">
                                      <a:tint val="77000"/>
                                      <a:satMod val="180000"/>
                                    </a:schemeClr>
                                  </a:gs>
                                </a:gsLst>
                                <a:lin ang="5400000"/>
                              </a:gra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50800" dist="40000" dir="5400000" algn="tl" rotWithShape="0">
                                <a:srgbClr val="000000">
                                  <a:shade val="5000"/>
                                  <a:satMod val="120000"/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ln w="31550" cmpd="sng">
                              <a:gradFill>
                                <a:gsLst>
                                  <a:gs pos="70000">
                                    <a:schemeClr val="accent6">
                                      <a:shade val="50000"/>
                                      <a:satMod val="190000"/>
                                    </a:schemeClr>
                                  </a:gs>
                                  <a:gs pos="0">
                                    <a:schemeClr val="accent6">
                                      <a:tint val="77000"/>
                                      <a:satMod val="180000"/>
                                    </a:schemeClr>
                                  </a:gs>
                                </a:gsLst>
                                <a:lin ang="5400000"/>
                              </a:gradFill>
                              <a:prstDash val="solid"/>
                            </a:ln>
                            <a:solidFill>
                              <a:srgbClr val="FF0000"/>
                            </a:solidFill>
                            <a:effectLst>
                              <a:outerShdw blurRad="50800" dist="40000" dir="5400000" algn="tl" rotWithShape="0">
                                <a:srgbClr val="000000">
                                  <a:shade val="5000"/>
                                  <a:satMod val="120000"/>
                                  <a:alpha val="33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sz="2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0000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                          = 4ab.2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400" b="1" i="1" dirty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)</a:t>
                </a:r>
                <a:endParaRPr lang="en-US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=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}.{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}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=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ln w="1905"/>
                                <a:gradFill>
                                  <a:gsLst>
                                    <a:gs pos="0">
                                      <a:schemeClr val="accent6">
                                        <a:shade val="20000"/>
                                        <a:satMod val="200000"/>
                                      </a:schemeClr>
                                    </a:gs>
                                    <a:gs pos="78000">
                                      <a:schemeClr val="accent6">
                                        <a:tint val="90000"/>
                                        <a:shade val="89000"/>
                                        <a:satMod val="220000"/>
                                      </a:schemeClr>
                                    </a:gs>
                                    <a:gs pos="100000">
                                      <a:schemeClr val="accent6">
                                        <a:tint val="12000"/>
                                        <a:satMod val="25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n w="1905"/>
                                <a:gradFill>
                                  <a:gsLst>
                                    <a:gs pos="0">
                                      <a:schemeClr val="accent6">
                                        <a:shade val="20000"/>
                                        <a:satMod val="200000"/>
                                      </a:schemeClr>
                                    </a:gs>
                                    <a:gs pos="78000">
                                      <a:schemeClr val="accent6">
                                        <a:tint val="90000"/>
                                        <a:shade val="89000"/>
                                        <a:satMod val="220000"/>
                                      </a:schemeClr>
                                    </a:gs>
                                    <a:gs pos="100000">
                                      <a:schemeClr val="accent6">
                                        <a:tint val="12000"/>
                                        <a:satMod val="25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e>
                        </m:rad>
                        <m:r>
                          <a:rPr lang="en-US" sz="24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ln w="1905"/>
                                <a:gradFill>
                                  <a:gsLst>
                                    <a:gs pos="0">
                                      <a:schemeClr val="accent6">
                                        <a:shade val="20000"/>
                                        <a:satMod val="200000"/>
                                      </a:schemeClr>
                                    </a:gs>
                                    <a:gs pos="78000">
                                      <a:schemeClr val="accent6">
                                        <a:tint val="90000"/>
                                        <a:shade val="89000"/>
                                        <a:satMod val="220000"/>
                                      </a:schemeClr>
                                    </a:gs>
                                    <a:gs pos="100000">
                                      <a:schemeClr val="accent6">
                                        <a:tint val="12000"/>
                                        <a:satMod val="25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n w="1905"/>
                                <a:gradFill>
                                  <a:gsLst>
                                    <a:gs pos="0">
                                      <a:schemeClr val="accent6">
                                        <a:shade val="20000"/>
                                        <a:satMod val="200000"/>
                                      </a:schemeClr>
                                    </a:gs>
                                    <a:gs pos="78000">
                                      <a:schemeClr val="accent6">
                                        <a:tint val="90000"/>
                                        <a:shade val="89000"/>
                                        <a:satMod val="220000"/>
                                      </a:schemeClr>
                                    </a:gs>
                                    <a:gs pos="100000">
                                      <a:schemeClr val="accent6">
                                        <a:tint val="12000"/>
                                        <a:satMod val="25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  <m:r>
                          <a:rPr lang="en-US" sz="24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}.{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1" i="1" dirty="0" smtClean="0">
                                <a:ln w="1905"/>
                                <a:gradFill>
                                  <a:gsLst>
                                    <a:gs pos="0">
                                      <a:schemeClr val="accent6">
                                        <a:shade val="20000"/>
                                        <a:satMod val="200000"/>
                                      </a:schemeClr>
                                    </a:gs>
                                    <a:gs pos="78000">
                                      <a:schemeClr val="accent6">
                                        <a:tint val="90000"/>
                                        <a:shade val="89000"/>
                                        <a:satMod val="220000"/>
                                      </a:schemeClr>
                                    </a:gs>
                                    <a:gs pos="100000">
                                      <a:schemeClr val="accent6">
                                        <a:tint val="12000"/>
                                        <a:satMod val="25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dirty="0" smtClean="0">
                                <a:ln w="1905"/>
                                <a:gradFill>
                                  <a:gsLst>
                                    <a:gs pos="0">
                                      <a:schemeClr val="accent6">
                                        <a:shade val="20000"/>
                                        <a:satMod val="200000"/>
                                      </a:schemeClr>
                                    </a:gs>
                                    <a:gs pos="78000">
                                      <a:schemeClr val="accent6">
                                        <a:tint val="90000"/>
                                        <a:shade val="89000"/>
                                        <a:satMod val="220000"/>
                                      </a:schemeClr>
                                    </a:gs>
                                    <a:gs pos="100000">
                                      <a:schemeClr val="accent6">
                                        <a:tint val="12000"/>
                                        <a:satMod val="25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e>
                        </m:rad>
                        <m:r>
                          <a:rPr lang="en-US" sz="2400" b="1" i="1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1" i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1" i="1" dirty="0" smtClean="0">
                                <a:ln w="1905"/>
                                <a:gradFill>
                                  <a:gsLst>
                                    <a:gs pos="0">
                                      <a:schemeClr val="accent6">
                                        <a:shade val="20000"/>
                                        <a:satMod val="200000"/>
                                      </a:schemeClr>
                                    </a:gs>
                                    <a:gs pos="78000">
                                      <a:schemeClr val="accent6">
                                        <a:tint val="90000"/>
                                        <a:shade val="89000"/>
                                        <a:satMod val="220000"/>
                                      </a:schemeClr>
                                    </a:gs>
                                    <a:gs pos="100000">
                                      <a:schemeClr val="accent6">
                                        <a:tint val="12000"/>
                                        <a:satMod val="25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dirty="0" smtClean="0">
                                <a:ln w="1905"/>
                                <a:gradFill>
                                  <a:gsLst>
                                    <a:gs pos="0">
                                      <a:schemeClr val="accent6">
                                        <a:shade val="20000"/>
                                        <a:satMod val="200000"/>
                                      </a:schemeClr>
                                    </a:gs>
                                    <a:gs pos="78000">
                                      <a:schemeClr val="accent6">
                                        <a:tint val="90000"/>
                                        <a:shade val="89000"/>
                                        <a:satMod val="220000"/>
                                      </a:schemeClr>
                                    </a:gs>
                                    <a:gs pos="100000">
                                      <a:schemeClr val="accent6">
                                        <a:tint val="12000"/>
                                        <a:satMod val="25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  <m:r>
                          <a:rPr lang="en-US" sz="2400" b="1" i="1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}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                         = (</a:t>
                </a:r>
                <a:r>
                  <a:rPr lang="en-US" sz="2400" dirty="0">
                    <a:solidFill>
                      <a:srgbClr val="FF0000"/>
                    </a:solidFill>
                  </a:rPr>
                  <a:t>7-5).(7+5)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                          = 2.12 </a:t>
                </a:r>
              </a:p>
              <a:p>
                <a:pPr marL="0" indent="0">
                  <a:buNone/>
                </a:pPr>
                <a:r>
                  <a:rPr lang="en-US" sz="2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= 24 =  </a:t>
                </a:r>
                <a:r>
                  <a:rPr lang="as-IN" sz="2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ডানপক্ষ</a:t>
                </a:r>
                <a:endParaRPr lang="as-IN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  <a:p>
                <a:pPr marL="0" indent="0">
                  <a:buNone/>
                </a:pPr>
                <a:r>
                  <a:rPr lang="as-IN" sz="2400" dirty="0">
                    <a:solidFill>
                      <a:srgbClr val="FF0000"/>
                    </a:solidFill>
                  </a:rPr>
                  <a:t>বামপক্ষ= ডানপক্ষ (প্রমানিত)।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067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8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9383" y="747505"/>
            <a:ext cx="6705600" cy="733425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BD" sz="4800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Content Placeholder 1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42055172"/>
                  </p:ext>
                </p:extLst>
              </p:nvPr>
            </p:nvGraphicFramePr>
            <p:xfrm>
              <a:off x="685799" y="2247900"/>
              <a:ext cx="8115300" cy="42506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/>
                    <a:gridCol w="2743200"/>
                    <a:gridCol w="2743200"/>
                  </a:tblGrid>
                  <a:tr h="4250635">
                    <a:tc>
                      <a:txBody>
                        <a:bodyPr/>
                        <a:lstStyle/>
                        <a:p>
                          <a:endParaRPr lang="bn-BD" dirty="0" smtClean="0"/>
                        </a:p>
                        <a:p>
                          <a:r>
                            <a:rPr lang="bn-BD" dirty="0" smtClean="0"/>
                            <a:t>ক </a:t>
                          </a:r>
                          <a:r>
                            <a:rPr lang="bn-BD" sz="2400" dirty="0" smtClean="0"/>
                            <a:t> গ্রুপঃ</a:t>
                          </a:r>
                        </a:p>
                        <a:p>
                          <a:endParaRPr lang="bn-BD" sz="2400" dirty="0" smtClean="0"/>
                        </a:p>
                        <a:p>
                          <a:endParaRPr lang="bn-BD" sz="2400" dirty="0" smtClean="0"/>
                        </a:p>
                        <a:p>
                          <a:r>
                            <a:rPr lang="bn-BD" sz="2400" dirty="0" smtClean="0"/>
                            <a:t>যদি</a:t>
                          </a:r>
                          <a:r>
                            <a:rPr lang="en-US" sz="2400" dirty="0" err="1" smtClean="0"/>
                            <a:t>a+b</a:t>
                          </a:r>
                          <a:r>
                            <a:rPr lang="en-US" sz="2400" dirty="0" smtClean="0"/>
                            <a:t>=7</a:t>
                          </a:r>
                          <a:r>
                            <a:rPr lang="bn-BD" sz="2400" dirty="0" smtClean="0"/>
                            <a:t> এবং</a:t>
                          </a:r>
                          <a:r>
                            <a:rPr lang="en-US" sz="2400" baseline="0" dirty="0" err="1" smtClean="0"/>
                            <a:t>ab</a:t>
                          </a:r>
                          <a:r>
                            <a:rPr lang="en-US" sz="2400" baseline="0" dirty="0" smtClean="0"/>
                            <a:t>=12 </a:t>
                          </a:r>
                          <a:endParaRPr lang="bn-BD" sz="2400" baseline="0" dirty="0" smtClean="0"/>
                        </a:p>
                        <a:p>
                          <a:endParaRPr lang="bn-BD" sz="2400" baseline="0" dirty="0" smtClean="0"/>
                        </a:p>
                        <a:p>
                          <a:r>
                            <a:rPr lang="bn-BD" sz="2400" baseline="0" dirty="0" smtClean="0"/>
                            <a:t>হলে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bn-BD" sz="2400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baseline="0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400" b="1" i="1" baseline="0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bn-BD" sz="2400" b="1" i="1" baseline="0" smtClean="0">
                                  <a:latin typeface="Cambria Math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sz="2400" b="1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baseline="0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400" b="1" i="1" baseline="0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baseline="0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endParaRPr lang="bn-BD" sz="2400" b="1" i="1" baseline="0" dirty="0" smtClean="0"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bn-BD" sz="2400" b="1" i="1" baseline="0" smtClean="0">
                                    <a:latin typeface="Cambria Math"/>
                                  </a:rPr>
                                  <m:t>এর</m:t>
                                </m:r>
                                <m:r>
                                  <a:rPr lang="bn-BD" sz="2400" b="1" i="1" baseline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bn-BD" sz="2400" b="1" i="1" baseline="0" smtClean="0">
                                    <a:latin typeface="Cambria Math"/>
                                  </a:rPr>
                                  <m:t>মান</m:t>
                                </m:r>
                                <m:r>
                                  <a:rPr lang="bn-BD" sz="2400" b="1" i="1" baseline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bn-BD" sz="2400" b="1" i="1" baseline="0" smtClean="0">
                                    <a:latin typeface="Cambria Math"/>
                                  </a:rPr>
                                  <m:t>নির্ণয়</m:t>
                                </m:r>
                                <m:r>
                                  <a:rPr lang="bn-BD" sz="2400" b="1" i="1" baseline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bn-BD" sz="2400" b="1" i="1" baseline="0" smtClean="0">
                                    <a:latin typeface="Cambria Math"/>
                                  </a:rPr>
                                  <m:t>কর</m:t>
                                </m:r>
                                <m:r>
                                  <a:rPr lang="bn-BD" sz="2400" b="1" i="1" baseline="0" smtClean="0">
                                    <a:latin typeface="Cambria Math"/>
                                  </a:rPr>
                                  <m:t> ?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3200" dirty="0" smtClean="0"/>
                            <a:t> খ</a:t>
                          </a:r>
                          <a:r>
                            <a:rPr lang="bn-BD" sz="3200" baseline="0" dirty="0" smtClean="0"/>
                            <a:t> গ্রুপঃ</a:t>
                          </a:r>
                        </a:p>
                        <a:p>
                          <a:endParaRPr lang="bn-BD" sz="3200" baseline="0" dirty="0" smtClean="0"/>
                        </a:p>
                        <a:p>
                          <a:endParaRPr lang="bn-BD" sz="3200" baseline="0" dirty="0" smtClean="0"/>
                        </a:p>
                        <a:p>
                          <a:r>
                            <a:rPr lang="bn-BD" sz="3200" baseline="0" dirty="0" smtClean="0"/>
                            <a:t>যদি</a:t>
                          </a:r>
                          <a:r>
                            <a:rPr lang="en-US" sz="3200" baseline="0" dirty="0" err="1" smtClean="0"/>
                            <a:t>a+b</a:t>
                          </a:r>
                          <a:r>
                            <a:rPr lang="en-US" sz="3200" baseline="0" dirty="0" smtClean="0"/>
                            <a:t>=5</a:t>
                          </a:r>
                          <a:r>
                            <a:rPr lang="bn-BD" sz="3200" baseline="0" dirty="0" smtClean="0"/>
                            <a:t> এবং </a:t>
                          </a:r>
                          <a:r>
                            <a:rPr lang="en-US" sz="3200" baseline="0" dirty="0" smtClean="0"/>
                            <a:t>a-b=7 </a:t>
                          </a:r>
                          <a:r>
                            <a:rPr lang="bn-BD" sz="3200" baseline="0" dirty="0" smtClean="0"/>
                            <a:t>হলে</a:t>
                          </a:r>
                        </a:p>
                        <a:p>
                          <a:r>
                            <a:rPr lang="en-US" sz="3200" baseline="0" smtClean="0"/>
                            <a:t>4ab </a:t>
                          </a:r>
                          <a:r>
                            <a:rPr lang="bn-BD" sz="3200" baseline="0" dirty="0" smtClean="0"/>
                            <a:t>এর মান বের কর?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3200" baseline="0" dirty="0" smtClean="0">
                              <a:solidFill>
                                <a:schemeClr val="bg1"/>
                              </a:solidFill>
                            </a:rPr>
                            <a:t>গ গ্রুপঃ</a:t>
                          </a:r>
                        </a:p>
                        <a:p>
                          <a:endParaRPr lang="bn-BD" sz="3200" baseline="0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bn-BD" sz="3200" baseline="0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r>
                            <a:rPr lang="bn-BD" sz="3200" baseline="0" dirty="0" smtClean="0">
                              <a:solidFill>
                                <a:schemeClr val="bg1"/>
                              </a:solidFill>
                            </a:rPr>
                            <a:t>যদি </a:t>
                          </a:r>
                          <a:r>
                            <a:rPr lang="en-US" sz="3200" baseline="0" dirty="0" err="1" smtClean="0">
                              <a:solidFill>
                                <a:schemeClr val="bg1"/>
                              </a:solidFill>
                            </a:rPr>
                            <a:t>a+b</a:t>
                          </a:r>
                          <a:r>
                            <a:rPr lang="en-US" sz="3200" baseline="0" dirty="0" smtClean="0">
                              <a:solidFill>
                                <a:schemeClr val="bg1"/>
                              </a:solidFill>
                            </a:rPr>
                            <a:t>=7 </a:t>
                          </a:r>
                          <a:r>
                            <a:rPr lang="bn-BD" sz="3200" baseline="0" dirty="0" smtClean="0">
                              <a:solidFill>
                                <a:schemeClr val="bg1"/>
                              </a:solidFill>
                            </a:rPr>
                            <a:t>এবং </a:t>
                          </a:r>
                          <a:r>
                            <a:rPr lang="en-US" sz="3200" baseline="0" dirty="0" smtClean="0">
                              <a:solidFill>
                                <a:schemeClr val="bg1"/>
                              </a:solidFill>
                            </a:rPr>
                            <a:t>a-b=6 </a:t>
                          </a:r>
                          <a:r>
                            <a:rPr lang="bn-BD" sz="3200" baseline="0" dirty="0" smtClean="0">
                              <a:solidFill>
                                <a:schemeClr val="bg1"/>
                              </a:solidFill>
                            </a:rPr>
                            <a:t>হলে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bn-BD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) </m:t>
                                </m:r>
                                <m:r>
                                  <a:rPr lang="bn-BD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এর</m:t>
                                </m:r>
                                <m:r>
                                  <a:rPr lang="bn-BD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bn-BD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মান</m:t>
                                </m:r>
                                <m:r>
                                  <a:rPr lang="bn-BD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bn-BD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বের</m:t>
                                </m:r>
                                <m:r>
                                  <a:rPr lang="bn-BD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bn-BD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কর</m:t>
                                </m:r>
                                <m:r>
                                  <a:rPr lang="bn-BD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Content Placeholder 1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542055172"/>
                  </p:ext>
                </p:extLst>
              </p:nvPr>
            </p:nvGraphicFramePr>
            <p:xfrm>
              <a:off x="685799" y="2247900"/>
              <a:ext cx="8115300" cy="42506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8900"/>
                    <a:gridCol w="2743200"/>
                    <a:gridCol w="2743200"/>
                  </a:tblGrid>
                  <a:tr h="42506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865" r="-209049" b="-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3200" dirty="0" smtClean="0"/>
                            <a:t> খ</a:t>
                          </a:r>
                          <a:r>
                            <a:rPr lang="bn-BD" sz="3200" baseline="0" dirty="0" smtClean="0"/>
                            <a:t> গ্রুপঃ</a:t>
                          </a:r>
                        </a:p>
                        <a:p>
                          <a:endParaRPr lang="bn-BD" sz="3200" baseline="0" dirty="0" smtClean="0"/>
                        </a:p>
                        <a:p>
                          <a:endParaRPr lang="bn-BD" sz="3200" baseline="0" dirty="0" smtClean="0"/>
                        </a:p>
                        <a:p>
                          <a:r>
                            <a:rPr lang="bn-BD" sz="3200" baseline="0" dirty="0" smtClean="0"/>
                            <a:t>যদি</a:t>
                          </a:r>
                          <a:r>
                            <a:rPr lang="en-US" sz="3200" baseline="0" dirty="0" err="1" smtClean="0"/>
                            <a:t>a+b</a:t>
                          </a:r>
                          <a:r>
                            <a:rPr lang="en-US" sz="3200" baseline="0" dirty="0" smtClean="0"/>
                            <a:t>=5</a:t>
                          </a:r>
                          <a:r>
                            <a:rPr lang="bn-BD" sz="3200" baseline="0" dirty="0" smtClean="0"/>
                            <a:t> এবং </a:t>
                          </a:r>
                          <a:r>
                            <a:rPr lang="en-US" sz="3200" baseline="0" dirty="0" smtClean="0"/>
                            <a:t>a-b=7 </a:t>
                          </a:r>
                          <a:r>
                            <a:rPr lang="bn-BD" sz="3200" baseline="0" dirty="0" smtClean="0"/>
                            <a:t>হলে</a:t>
                          </a:r>
                        </a:p>
                        <a:p>
                          <a:r>
                            <a:rPr lang="en-US" sz="3200" baseline="0" smtClean="0"/>
                            <a:t>4ab </a:t>
                          </a:r>
                          <a:r>
                            <a:rPr lang="bn-BD" sz="3200" baseline="0" dirty="0" smtClean="0"/>
                            <a:t>এর মান বের কর?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96000" t="-1865" b="-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Down Arrow 13"/>
          <p:cNvSpPr/>
          <p:nvPr/>
        </p:nvSpPr>
        <p:spPr>
          <a:xfrm>
            <a:off x="1219200" y="1447800"/>
            <a:ext cx="1295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191000" y="1485900"/>
            <a:ext cx="990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629400" y="1524000"/>
            <a:ext cx="1066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0" y="9538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  ৭মিনিট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438400"/>
            <a:ext cx="8305800" cy="3505200"/>
          </a:xfr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।যদি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a+b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=4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a-b=4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0" indent="0">
              <a:buNone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0" indent="0">
              <a:buNone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(ক∙) ০ (খ) ৩২ (গ) -৩২ (ঘ) -০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বাড়ীর কাজ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bn-BD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bn-BD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bn-BD" sz="4000" b="1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যদি </a:t>
            </a:r>
            <a:r>
              <a:rPr lang="en-US" sz="4000" b="1" baseline="-25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a+b</a:t>
            </a:r>
            <a:r>
              <a:rPr lang="en-US" sz="4000" b="1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= 5 </a:t>
            </a:r>
            <a:r>
              <a:rPr lang="bn-BD" sz="4000" b="1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4000" b="1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a-b=7 </a:t>
            </a:r>
            <a:r>
              <a:rPr lang="bn-BD" sz="4000" b="1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হলে </a:t>
            </a:r>
            <a:r>
              <a:rPr lang="en-US" sz="4000" b="1" baseline="-25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ab</a:t>
            </a:r>
            <a:r>
              <a:rPr lang="en-US" sz="4000" b="1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000" b="1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এর মান বের কর ।</a:t>
            </a:r>
          </a:p>
          <a:p>
            <a:pPr marL="0" indent="0">
              <a:buNone/>
            </a:pPr>
            <a:endParaRPr lang="bn-BD" sz="4000" b="1" baseline="-25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endParaRPr lang="bn-BD" sz="4000" b="1" baseline="-25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  <a:p>
            <a:pPr marL="0" indent="0">
              <a:buNone/>
            </a:pPr>
            <a:r>
              <a:rPr lang="bn-BD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</a:t>
            </a:r>
            <a:r>
              <a:rPr lang="bn-BD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যদি 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a-b=5 </a:t>
            </a:r>
            <a:r>
              <a:rPr lang="bn-BD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ab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=  6 </a:t>
            </a:r>
            <a:r>
              <a:rPr lang="bn-BD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হলে </a:t>
            </a:r>
            <a:r>
              <a:rPr lang="en-US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a+b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এর মান বের কর।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9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sz="96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5181600" cy="4618720"/>
          </a:xfrm>
        </p:spPr>
      </p:pic>
    </p:spTree>
    <p:extLst>
      <p:ext uri="{BB962C8B-B14F-4D97-AF65-F5344CB8AC3E}">
        <p14:creationId xmlns:p14="http://schemas.microsoft.com/office/powerpoint/2010/main" val="3496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346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BD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89320"/>
            <a:ext cx="9143999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শ্রেনিঃ দশম</a:t>
            </a:r>
          </a:p>
          <a:p>
            <a:pPr lvl="0"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lvl="0"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7797" y="54114"/>
            <a:ext cx="112000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৩ </a:t>
            </a:r>
          </a:p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33142"/>
            <a:ext cx="647700" cy="581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81000" cy="554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231035"/>
            <a:ext cx="647700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31034"/>
            <a:ext cx="647700" cy="58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40484"/>
            <a:ext cx="647700" cy="58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2221508"/>
            <a:ext cx="647700" cy="581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923655"/>
            <a:ext cx="647700" cy="581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997547"/>
            <a:ext cx="1304925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49" y="1168996"/>
            <a:ext cx="1304925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789" y="2147663"/>
            <a:ext cx="1304925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5" y="2208352"/>
            <a:ext cx="1486934" cy="1736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1640484"/>
            <a:ext cx="1304925" cy="152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52629" y="3551366"/>
            <a:ext cx="193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 b= 5  </a:t>
            </a:r>
            <a:r>
              <a:rPr lang="bn-BD" sz="3600" dirty="0" smtClean="0"/>
              <a:t>  </a:t>
            </a:r>
            <a:r>
              <a:rPr lang="en-US" sz="3600" dirty="0" smtClean="0"/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633620" y="340995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   a = 7</a:t>
            </a:r>
            <a:endParaRPr lang="en-US" sz="3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029200" y="3874532"/>
            <a:ext cx="1524000" cy="1280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466850" y="3874532"/>
            <a:ext cx="1123950" cy="130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69435" y="5211417"/>
            <a:ext cx="4417115" cy="155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a+b</a:t>
            </a:r>
            <a:r>
              <a:rPr lang="en-US" sz="4000" dirty="0" smtClean="0"/>
              <a:t>=7+5=12</a:t>
            </a:r>
          </a:p>
          <a:p>
            <a:pPr algn="ctr"/>
            <a:r>
              <a:rPr lang="en-US" sz="4000" dirty="0" smtClean="0"/>
              <a:t>a-b=7-5=2</a:t>
            </a:r>
          </a:p>
          <a:p>
            <a:pPr algn="ctr"/>
            <a:r>
              <a:rPr lang="en-US" sz="4000" dirty="0" err="1" smtClean="0"/>
              <a:t>ab</a:t>
            </a:r>
            <a:r>
              <a:rPr lang="en-US" sz="4000" dirty="0" smtClean="0"/>
              <a:t>=7×5=35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20295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anose="04020705040A02060702" pitchFamily="82" charset="0"/>
              </a:rPr>
              <a:t> =7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7992" y="2057400"/>
            <a:ext cx="124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5 =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400300" y="3409950"/>
            <a:ext cx="397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</a:t>
            </a:r>
            <a:r>
              <a:rPr lang="bn-BD" sz="2800" dirty="0" smtClean="0">
                <a:solidFill>
                  <a:srgbClr val="FF0000"/>
                </a:solidFill>
              </a:rPr>
              <a:t>ও </a:t>
            </a:r>
            <a:r>
              <a:rPr lang="en-US" sz="2800" dirty="0" smtClean="0">
                <a:solidFill>
                  <a:srgbClr val="FF0000"/>
                </a:solidFill>
              </a:rPr>
              <a:t>b </a:t>
            </a:r>
            <a:r>
              <a:rPr lang="bn-BD" sz="28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কে বলব রাশি</a:t>
            </a:r>
            <a:endParaRPr lang="en-US" sz="2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0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7" grpId="0" animBg="1"/>
      <p:bldP spid="18" grpId="0"/>
      <p:bldP spid="2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81400"/>
            <a:ext cx="9144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exRMvwYwZK</a:t>
            </a:r>
            <a:r>
              <a:rPr lang="en-US" sz="9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ivwk</a:t>
            </a:r>
            <a:r>
              <a:rPr lang="en-US" sz="9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9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838201"/>
            <a:ext cx="5943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2484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7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37338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bn-BD" sz="4800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r>
              <a:rPr lang="bn-BD" sz="48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-</a:t>
            </a:r>
            <a:endParaRPr lang="bn-BD" sz="4800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exRMvwYwZK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ivwk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bn-BD" sz="4800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exRMvwYwZK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ivwki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bn-BD" sz="4800" dirty="0" smtClean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MvwYwZK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bn-BD" sz="48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29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বীজগাণিতিকরাশিঃ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প্রক্রিয়াচিহ্নএবংসংখ্যা নির্দশক অক্ষর প্রতীক এর অর্থবোধক বিন্যাসকে বীজগাণিতিক রাশি বলে। যেমন-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2a+3b-4c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বীজগাণিতিক রাশিতে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a,b,c,d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………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ইত্যাদি বর্নমালার মাধ্যমে বিভিন্ন তথ্য প্রকাশ করা হয়।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২।বীজগাণিতিক সূত্রঃ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বীজগাণিতিক প্রতীক দ্বারা প্রকাশিত যেকোন সাধারন নিয়মকে বীজগাণিতিক সূত্র বলা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533400"/>
                <a:ext cx="8534400" cy="5943600"/>
              </a:xfr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sz="3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" pitchFamily="2" charset="0"/>
                    <a:cs typeface="Nikosh" pitchFamily="2" charset="0"/>
                  </a:rPr>
                  <a:t>যেমনঃ</a:t>
                </a:r>
                <a:endParaRPr lang="en-US" sz="36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3600" b="0" dirty="0" smtClean="0">
                    <a:solidFill>
                      <a:srgbClr val="0070C0"/>
                    </a:solidFill>
                  </a:rPr>
                  <a:t>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b="0" dirty="0" smtClean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36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36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𝑎𝑏</m:t>
                    </m:r>
                    <m:r>
                      <a:rPr lang="en-US" sz="36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600" b="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sz="36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  <m: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  <m:t>𝑏</m:t>
                        </m:r>
                        <m: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  <m:r>
                      <a:rPr lang="en-US" sz="3600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𝑎𝑏</m:t>
                    </m:r>
                    <m:r>
                      <a:rPr lang="en-US" sz="3600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600" b="1" i="1" smtClean="0">
                            <a:ln w="18000">
                              <a:solidFill>
                                <a:schemeClr val="accent2">
                                  <a:satMod val="140000"/>
                                </a:schemeClr>
                              </a:solidFill>
                              <a:prstDash val="solid"/>
                              <a:miter lim="800000"/>
                            </a:ln>
                            <a:noFill/>
                            <a:effectLst>
                              <a:outerShdw blurRad="25500" dist="23000" dir="7020000" algn="tl">
                                <a:srgbClr val="00000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600" b="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FF0000"/>
                    </a:solidFill>
                  </a:rPr>
                  <a:t>3.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𝑎𝑏</m:t>
                    </m:r>
                  </m:oMath>
                </a14:m>
                <a:endParaRPr lang="en-US" sz="36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00B050"/>
                    </a:solidFill>
                  </a:rPr>
                  <a:t>4.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𝑎𝑏</m:t>
                    </m:r>
                  </m:oMath>
                </a14:m>
                <a:endParaRPr lang="en-US" sz="3600" b="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7030A0"/>
                    </a:solidFill>
                  </a:rPr>
                  <a:t>5.4ab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FF0000"/>
                    </a:solidFill>
                  </a:rPr>
                  <a:t>6.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533400"/>
                <a:ext cx="8534400" cy="5943600"/>
              </a:xfrm>
              <a:blipFill rotWithShape="1">
                <a:blip r:embed="rId2"/>
                <a:stretch>
                  <a:fillRect l="-2143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600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সূত্র গুলোর প্রয়োগঃ  </a:t>
            </a: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(একক কাজ)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676400"/>
                <a:ext cx="8001000" cy="5105400"/>
              </a:xfrm>
              <a:blipFill>
                <a:blip r:embed="rId2"/>
                <a:tile tx="0" ty="0" sx="100000" sy="100000" flip="none" algn="tl"/>
              </a:blip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bn-BD" sz="36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যদি </a:t>
                </a:r>
                <a:r>
                  <a:rPr lang="en-US" sz="3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a-b=2</a:t>
                </a:r>
                <a:r>
                  <a:rPr lang="bn-BD" sz="3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এবং </a:t>
                </a:r>
                <a:r>
                  <a:rPr lang="en-US" sz="36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ab</a:t>
                </a:r>
                <a:r>
                  <a:rPr lang="en-US" sz="3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=35</a:t>
                </a:r>
                <a:r>
                  <a:rPr lang="bn-BD" sz="3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হলে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6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6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 </m:t>
                    </m:r>
                    <m:r>
                      <a:rPr lang="bn-BD" sz="36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এর</m:t>
                    </m:r>
                    <m:r>
                      <a:rPr lang="bn-BD" sz="36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 </m:t>
                    </m:r>
                    <m:r>
                      <a:rPr lang="bn-BD" sz="36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মান</m:t>
                    </m:r>
                    <m:r>
                      <a:rPr lang="bn-BD" sz="36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 </m:t>
                    </m:r>
                    <m:r>
                      <a:rPr lang="bn-BD" sz="36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কত</m:t>
                    </m:r>
                    <m:r>
                      <a:rPr lang="bn-BD" sz="36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 ?</m:t>
                    </m:r>
                  </m:oMath>
                </a14:m>
                <a:endParaRPr lang="bn-BD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  <a:p>
                <a:pPr marL="0" indent="0">
                  <a:buNone/>
                </a:pPr>
                <a:r>
                  <a:rPr lang="bn-BD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সমাধানঃ</a:t>
                </a:r>
                <a:endPara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bn-BD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দেওয়া আছে, </a:t>
                </a:r>
                <a:r>
                  <a:rPr lang="en-US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a-b = 2, </a:t>
                </a:r>
                <a:r>
                  <a:rPr lang="bn-BD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এবং </a:t>
                </a:r>
                <a:r>
                  <a:rPr lang="en-US" sz="3600" b="1" dirty="0" err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ab</a:t>
                </a:r>
                <a:r>
                  <a:rPr lang="en-US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= 35</a:t>
                </a:r>
                <a:endParaRPr lang="bn-BD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bn-BD" sz="3600" dirty="0" smtClean="0">
                    <a:solidFill>
                      <a:srgbClr val="FF0000"/>
                    </a:solidFill>
                  </a:rPr>
                  <a:t>এখন,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 +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3600" b="0" dirty="0" smtClean="0">
                    <a:solidFill>
                      <a:srgbClr val="FF0000"/>
                    </a:solidFill>
                  </a:rPr>
                  <a:t>b  </a:t>
                </a:r>
              </a:p>
              <a:p>
                <a:pPr marL="0" indent="0">
                  <a:buNone/>
                </a:pPr>
                <a:r>
                  <a:rPr lang="en-US" sz="36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                               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</a:rPr>
                      <m:t>+</m:t>
                    </m:r>
                    <m:r>
                      <a:rPr lang="en-US" sz="36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</a:rPr>
                      <m:t>2</m:t>
                    </m:r>
                    <m:r>
                      <a:rPr lang="en-US" sz="36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</a:rPr>
                      <m:t>.</m:t>
                    </m:r>
                    <m:r>
                      <a:rPr lang="en-US" sz="36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</a:rPr>
                      <m:t>35</m:t>
                    </m:r>
                  </m:oMath>
                </a14:m>
                <a:endParaRPr lang="en-US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                                  =  4+70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                                 = 74 (Answer)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676400"/>
                <a:ext cx="8001000" cy="5105400"/>
              </a:xfrm>
              <a:blipFill rotWithShape="1">
                <a:blip r:embed="rId3"/>
                <a:stretch>
                  <a:fillRect l="-2513" t="-2148" r="-2589" b="-6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00800" y="609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সময়ঃ৩মিনিট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617</Words>
  <Application>Microsoft Office PowerPoint</Application>
  <PresentationFormat>On-screen Show (4:3)</PresentationFormat>
  <Paragraphs>97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SutonnyMJ</vt:lpstr>
      <vt:lpstr>Algerian</vt:lpstr>
      <vt:lpstr>Vrinda</vt:lpstr>
      <vt:lpstr>Cambria Math</vt:lpstr>
      <vt:lpstr>Times New Roman</vt:lpstr>
      <vt:lpstr>Wingdings</vt:lpstr>
      <vt:lpstr>Nikosh</vt:lpstr>
      <vt:lpstr>Shonar Bangla</vt:lpstr>
      <vt:lpstr>NikoshBAN</vt:lpstr>
      <vt:lpstr>Segoe UI Symbol</vt:lpstr>
      <vt:lpstr>Calibri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 শিখন ফল</vt:lpstr>
      <vt:lpstr>PowerPoint Presentation</vt:lpstr>
      <vt:lpstr>PowerPoint Presentation</vt:lpstr>
      <vt:lpstr>সূত্র গুলোর প্রয়োগঃ  (একক কাজ) </vt:lpstr>
      <vt:lpstr>PowerPoint Presentation</vt:lpstr>
      <vt:lpstr>দলীয় কাজ</vt:lpstr>
      <vt:lpstr>মূল্যায়ন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204</cp:revision>
  <dcterms:created xsi:type="dcterms:W3CDTF">2006-08-16T00:00:00Z</dcterms:created>
  <dcterms:modified xsi:type="dcterms:W3CDTF">2016-12-24T14:32:51Z</dcterms:modified>
</cp:coreProperties>
</file>